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91" r:id="rId3"/>
    <p:sldId id="293" r:id="rId4"/>
    <p:sldId id="258" r:id="rId5"/>
    <p:sldId id="287" r:id="rId6"/>
    <p:sldId id="289" r:id="rId7"/>
    <p:sldId id="288" r:id="rId8"/>
    <p:sldId id="309" r:id="rId9"/>
    <p:sldId id="299" r:id="rId10"/>
    <p:sldId id="294" r:id="rId11"/>
    <p:sldId id="295" r:id="rId12"/>
    <p:sldId id="296" r:id="rId13"/>
    <p:sldId id="310" r:id="rId14"/>
    <p:sldId id="304" r:id="rId15"/>
    <p:sldId id="306" r:id="rId16"/>
    <p:sldId id="313" r:id="rId17"/>
    <p:sldId id="298" r:id="rId18"/>
    <p:sldId id="302" r:id="rId19"/>
    <p:sldId id="303" r:id="rId20"/>
    <p:sldId id="305" r:id="rId21"/>
    <p:sldId id="307" r:id="rId22"/>
    <p:sldId id="308" r:id="rId23"/>
    <p:sldId id="311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AE2"/>
    <a:srgbClr val="C9C9C9"/>
    <a:srgbClr val="CC3236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69"/>
    <p:restoredTop sz="83105"/>
  </p:normalViewPr>
  <p:slideViewPr>
    <p:cSldViewPr snapToGrid="0" snapToObjects="1">
      <p:cViewPr varScale="1">
        <p:scale>
          <a:sx n="93" d="100"/>
          <a:sy n="93" d="100"/>
        </p:scale>
        <p:origin x="936" y="20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DDBCB-8DFB-C843-B60E-A2E61AE2F546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1A7F3-4647-6041-B24B-3501FEF1D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697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8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416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7383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57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741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3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169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47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3008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92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indent="-857250">
              <a:buFontTx/>
              <a:buChar char="-"/>
            </a:pPr>
            <a:r>
              <a:rPr lang="en-US" sz="7200" dirty="0"/>
              <a:t>Thymocytes (T-cells) are an arm of the adaptive immune system that recognize foreign antigens via their surface T-cell receptors (TCRs).</a:t>
            </a:r>
          </a:p>
          <a:p>
            <a:pPr marL="857250" indent="-857250">
              <a:buFontTx/>
              <a:buChar char="-"/>
            </a:pPr>
            <a:r>
              <a:rPr lang="en-US" sz="7200" dirty="0"/>
              <a:t>Antigens are presented by MHC complexes on the surface of most cells (class I) or APCs (class II). Upon recognition of its cognate antigen, the T-cell initiates a response, either by direct cell death (CD8+) or activation of other lymphocytes (CD4+).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837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524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312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41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77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41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indent="-857250">
              <a:buFontTx/>
              <a:buChar char="-"/>
            </a:pPr>
            <a:r>
              <a:rPr lang="en-US" sz="7200" dirty="0"/>
              <a:t>Each T-cell carries a single TCR with two chains, alpha and beta. The genes encoding the alpha and beta chains are generated through recombination between VDJ modules and insertion/deletion of nucleotides at their junction.</a:t>
            </a:r>
          </a:p>
          <a:p>
            <a:pPr marL="857250" indent="-857250">
              <a:buFontTx/>
              <a:buChar char="-"/>
            </a:pPr>
            <a:r>
              <a:rPr lang="en-US" sz="7200" dirty="0"/>
              <a:t>This leads to a pool of 10</a:t>
            </a:r>
            <a:r>
              <a:rPr lang="en-US" sz="7200" baseline="30000" dirty="0"/>
              <a:t>18</a:t>
            </a:r>
            <a:r>
              <a:rPr lang="en-US" sz="7200" dirty="0"/>
              <a:t> possible TCRs. </a:t>
            </a:r>
          </a:p>
          <a:p>
            <a:pPr marL="857250" indent="-857250">
              <a:buFontTx/>
              <a:buChar char="-"/>
            </a:pPr>
            <a:r>
              <a:rPr lang="en-US" sz="7200" dirty="0"/>
              <a:t>Because of the random manner in which TCRs are generated, most will function inappropriately, either because they fail to bind MHC molecules or because they bind self-antigens (leading to auto</a:t>
            </a:r>
          </a:p>
          <a:p>
            <a:pPr marL="857250" indent="-857250">
              <a:buFontTx/>
              <a:buChar char="-"/>
            </a:pPr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23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indent="-857250">
              <a:buFontTx/>
              <a:buChar char="-"/>
            </a:pPr>
            <a:r>
              <a:rPr lang="en-US" sz="7200" dirty="0"/>
              <a:t>The thymus is the training ground for the adaptive immune system. It contains a repertoire of antigen-presenting cells that interact with ‘candidate’ T-cells and thereby select for T-cells carrying TCRs that are both </a:t>
            </a:r>
            <a:r>
              <a:rPr lang="en-US" sz="7200" u="sng" dirty="0"/>
              <a:t>functional</a:t>
            </a:r>
            <a:r>
              <a:rPr lang="en-US" sz="7200" dirty="0"/>
              <a:t> and </a:t>
            </a:r>
            <a:r>
              <a:rPr lang="en-US" sz="7200" u="sng" dirty="0"/>
              <a:t>self-tolerant</a:t>
            </a:r>
            <a:r>
              <a:rPr lang="en-US" sz="7200" u="none" dirty="0"/>
              <a:t>.</a:t>
            </a:r>
          </a:p>
          <a:p>
            <a:pPr marL="857250" indent="-857250">
              <a:buFontTx/>
              <a:buChar char="-"/>
            </a:pPr>
            <a:r>
              <a:rPr lang="en-US" sz="7200" u="none" dirty="0"/>
              <a:t>90% of T-cells generated in the thymus are eliminated in the initial round of selection because they bind with insufficient affinity to MHC molecules displayed on the </a:t>
            </a:r>
            <a:r>
              <a:rPr lang="en-US" sz="7200" u="none" dirty="0" err="1"/>
              <a:t>cTEC</a:t>
            </a:r>
            <a:r>
              <a:rPr lang="en-US" sz="7200" u="none" dirty="0"/>
              <a:t> surface. This prevents the production of non-functional T-cells.</a:t>
            </a:r>
          </a:p>
          <a:p>
            <a:pPr marL="857250" indent="-857250">
              <a:buFontTx/>
              <a:buChar char="-"/>
            </a:pPr>
            <a:r>
              <a:rPr lang="en-US" sz="7200" u="none" dirty="0"/>
              <a:t>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703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indent="-857250">
              <a:buFontTx/>
              <a:buChar char="-"/>
            </a:pPr>
            <a:r>
              <a:rPr lang="en-US" sz="7200" dirty="0"/>
              <a:t>Medullary thymic epithelial cells are characterized by ‘promiscuous gene expression’, which refers to the expression of a repertoire of ‘tissue-restricted antigens’. TRAs are derived from proteins are are usually show tissue-specific expression.</a:t>
            </a:r>
          </a:p>
          <a:p>
            <a:pPr marL="857250" indent="-857250">
              <a:buFontTx/>
              <a:buChar char="-"/>
            </a:pPr>
            <a:r>
              <a:rPr lang="en-US" sz="7200" dirty="0"/>
              <a:t>During negative selection, T-cells that bind MHCs displaying TRAs are subject to apoptosis. This prevents the production of T-cells that recognize self.</a:t>
            </a:r>
          </a:p>
          <a:p>
            <a:pPr marL="857250" indent="-857250">
              <a:buFontTx/>
              <a:buChar char="-"/>
            </a:pPr>
            <a:r>
              <a:rPr lang="en-US" sz="7200" dirty="0"/>
              <a:t>Hence defects in promiscuous gene expression (e.g. </a:t>
            </a:r>
            <a:r>
              <a:rPr lang="en-US" sz="7200" i="1" dirty="0"/>
              <a:t>AIRE </a:t>
            </a:r>
            <a:r>
              <a:rPr lang="en-US" sz="7200" i="0" dirty="0"/>
              <a:t>loss of function) result in autoimmune reactions.</a:t>
            </a:r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96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indent="-857250">
              <a:buFontTx/>
              <a:buChar char="-"/>
            </a:pPr>
            <a:r>
              <a:rPr lang="en-US" sz="7200" dirty="0"/>
              <a:t>In addition to promiscuous gene expression, mTECs exhibit widespread expression of retrotransposon transcripts, comparable to TE expression in testis and mTECs.</a:t>
            </a:r>
          </a:p>
          <a:p>
            <a:pPr marL="857250" indent="-857250">
              <a:buFontTx/>
              <a:buChar char="-"/>
            </a:pPr>
            <a:r>
              <a:rPr lang="en-US" sz="7200" dirty="0"/>
              <a:t>Mass spectrometry of MHC-1 associated peptides in a B-lymphoblastoid cell line shows that TEs are capable to generating antigens presented to T-cells. This could explain why TEs are expressed in mTECs, because the immune system must tolerate TE-derived </a:t>
            </a:r>
            <a:r>
              <a:rPr lang="en-US" sz="7200" dirty="0" err="1"/>
              <a:t>anigens</a:t>
            </a:r>
            <a:r>
              <a:rPr lang="en-US" sz="7200" dirty="0"/>
              <a:t> displayed on somatic cells.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49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57250" indent="-857250">
              <a:buFontTx/>
              <a:buChar char="-"/>
            </a:pPr>
            <a:r>
              <a:rPr lang="en-US" sz="7200" dirty="0"/>
              <a:t>Transposons are interesting from an immune perspective because of the evolutionary relationship between ERVs and retroviruses.</a:t>
            </a:r>
          </a:p>
          <a:p>
            <a:pPr marL="857250" indent="-857250">
              <a:buFontTx/>
              <a:buChar char="-"/>
            </a:pPr>
            <a:r>
              <a:rPr lang="en-US" sz="7200" dirty="0"/>
              <a:t>On the one hand, T-cells must be tolerant to ERV-encoded proteins to some extent because select TEs are de-repressed in somatic cells.</a:t>
            </a:r>
          </a:p>
          <a:p>
            <a:pPr marL="857250" indent="-857250">
              <a:buFontTx/>
              <a:buChar char="-"/>
            </a:pPr>
            <a:r>
              <a:rPr lang="en-US" sz="7200" dirty="0"/>
              <a:t>However, T-cells cannot show complete tolerance because they must remain reactive to infective retroviruses, and to cells that show aberrant TE activation (e.g. tumor cells).</a:t>
            </a:r>
          </a:p>
          <a:p>
            <a:pPr marL="857250" indent="-857250">
              <a:buFontTx/>
              <a:buChar char="-"/>
            </a:pPr>
            <a:r>
              <a:rPr lang="en-US" sz="7200" dirty="0"/>
              <a:t>Rather than tolerance and reactivity being in conflict, they may be synergistic. In Young </a:t>
            </a:r>
            <a:r>
              <a:rPr lang="en-US" sz="7200" i="1" dirty="0"/>
              <a:t>et al </a:t>
            </a:r>
            <a:r>
              <a:rPr lang="en-US" sz="7200" i="0" dirty="0"/>
              <a:t>2012, they show that negative selection of T-cells reactive to an ERV env protein enhances the avidity of T-cells reactive to a homologous retroviral env.</a:t>
            </a:r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20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4853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1A7F3-4647-6041-B24B-3501FEF1D3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43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1A64-1B60-3B4E-8596-4C9368D4D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17477-D96B-3D43-B260-39CB980EFC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61002-CC91-F248-805D-B5311CA7E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53434-6D3D-C946-86AB-2220BA6D0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03C5E6-D3E0-A343-9117-83C8AD5C9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24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A8DC-15D0-574E-A68A-19458320A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16D109-9321-E04C-A1D1-0A9A382875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505EC-0D1A-F344-A190-2AD7B98C6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A7F0E-D744-B34B-8AFF-4836E8F5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A8857-25FA-284E-902D-763C6E66F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0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D9E494-7B5A-BE4E-9812-6E94C01EB2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74036-FAAD-DE4E-B131-DDFF7EB600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E538C-DCB4-3945-83E7-BA18D5AE5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2EB87-1277-3046-A5B4-BF70E9764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D450E-B9DB-354A-A689-5ADA02F02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90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6031-1A39-D244-B5CD-247A06078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4CE1E-75C3-4B4C-98EC-429B024DC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72F22-0ECB-214C-9487-B10C9ABAF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F18A9-6A98-1149-A195-8AB05212E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4D00F-A9CA-4444-BAAC-0A681F9EB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87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09B0-8457-2C45-9A62-FB121EF63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0DDC48-4315-4D4A-8802-CE63E704DA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34C47-4513-AA4F-9D30-B68AA196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B8989-2B44-4646-80BD-3DF4AC4EE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5AEE0-DD5A-AF4E-A2C9-07AC22AC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0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5B81F-3697-294B-A11E-0A0774E1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DC476-E5E3-FF42-892B-2EDE723563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F03AA-DFD3-4547-88E4-9552B0B5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048763-DE28-5E49-B6F9-E5789C4F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F416F-F204-4540-938F-F9E09584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936626-E380-924A-875A-97E8BA555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705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2E96C-B06B-4147-B009-32223AE0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50307-2C9E-DC45-A57E-0FF20E77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6749B-2865-124A-A4F4-095B9EC96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F651B8-4D45-7F43-94B2-9303A6FDC4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F51F02-0E44-FF4E-9F5F-471E048E9E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BFF9AD-921F-B747-A9AB-8C432311D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410D7E-1A0C-C64C-87B9-CBB8FDA3B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B9AA2F-CE9D-7B42-AE8F-7A50324D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7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A7946-ECCB-604D-B8EF-DD2444F6E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73ABD3-A95A-D840-A54A-7DEF49D1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DB96E2-362C-8440-A50F-3D2A80480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B8B93-ED1A-CB4A-ACF9-E3CFDE63A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28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42D30A-D404-594C-900D-49B236FE8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CAA5C-BA22-6B45-9E00-CABDFAD9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3B116-716E-A54D-9A5C-C5D7FEF2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6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2783-1799-B141-9E8A-2771FB5CD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84E65-9FBB-8646-A2AD-F752C2D3F2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1F5C3-3C08-EC4B-B7B5-D74AE83D4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452C2-D3AC-1242-930E-924C0BA72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56131-A82F-384F-A58D-C68F5F9C5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D63BB6-0A2D-534F-B938-EBB63BB7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65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DCB9-FB12-5E48-A44A-C020DF16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5D9244-ACCF-314C-8871-AC9D858D44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8E75A4-E29A-274A-BA3F-285E80F6E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C6DA1B-B37F-0348-9B64-175A40C28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ED27E-2D13-5D40-8BDB-0A36F0B2B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AFB38B-BBE9-2D41-B6BF-A5A7F0A29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4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727ADA-15A8-A840-B845-80551094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649B7-1F7C-8546-91B0-2C07003AE2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3DBB2-1A76-A94C-9210-82BEEA2BC1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B69D2-3DE3-894E-86B6-2F96AC2914E4}" type="datetimeFigureOut">
              <a:rPr lang="en-US" smtClean="0"/>
              <a:t>4/6/21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843F5B-6515-1C43-852B-82B75CFE1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0E3AF-8402-5446-B8B1-1C8CE1FC42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DBAA94-ADB8-7B43-90FC-8E03CC597D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1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E0007-5730-5643-8679-8A0DC469B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2109" y="2353437"/>
            <a:ext cx="10307782" cy="1549011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Transposable element expression in the human thymus</a:t>
            </a:r>
          </a:p>
        </p:txBody>
      </p:sp>
    </p:spTree>
    <p:extLst>
      <p:ext uri="{BB962C8B-B14F-4D97-AF65-F5344CB8AC3E}">
        <p14:creationId xmlns:p14="http://schemas.microsoft.com/office/powerpoint/2010/main" val="1848209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Overall TE abundance across tissues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EFCD8B-7DD6-344A-BD89-22EE65E92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798" y="1243947"/>
            <a:ext cx="9452711" cy="5401550"/>
          </a:xfrm>
          <a:prstGeom prst="rect">
            <a:avLst/>
          </a:prstGeom>
          <a:solidFill>
            <a:srgbClr val="9DCAE2"/>
          </a:solidFill>
        </p:spPr>
      </p:pic>
    </p:spTree>
    <p:extLst>
      <p:ext uri="{BB962C8B-B14F-4D97-AF65-F5344CB8AC3E}">
        <p14:creationId xmlns:p14="http://schemas.microsoft.com/office/powerpoint/2010/main" val="215386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transcripts: PCA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BC39C-287D-954A-9B3A-825CAD9CB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50" b="25454"/>
          <a:stretch/>
        </p:blipFill>
        <p:spPr>
          <a:xfrm>
            <a:off x="371193" y="1377421"/>
            <a:ext cx="11469496" cy="49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12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transcripts: top 200 elements by variance </a:t>
            </a:r>
            <a:endParaRPr lang="en-US" sz="4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7BA284-15C3-3D47-A2A2-2C7DDAD163FB}"/>
              </a:ext>
            </a:extLst>
          </p:cNvPr>
          <p:cNvGrpSpPr/>
          <p:nvPr/>
        </p:nvGrpSpPr>
        <p:grpSpPr>
          <a:xfrm>
            <a:off x="762083" y="1301193"/>
            <a:ext cx="10733147" cy="4991004"/>
            <a:chOff x="795978" y="1043224"/>
            <a:chExt cx="10733147" cy="49910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789C2B-C965-1349-9361-8E6A62091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62" r="15772"/>
            <a:stretch/>
          </p:blipFill>
          <p:spPr>
            <a:xfrm>
              <a:off x="795978" y="1213805"/>
              <a:ext cx="8589488" cy="482042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17298CA-4F78-C24A-84A2-7EFC61167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216" t="32102" b="35096"/>
            <a:stretch/>
          </p:blipFill>
          <p:spPr>
            <a:xfrm>
              <a:off x="9787897" y="1485089"/>
              <a:ext cx="1218560" cy="185314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60C895-7393-9244-A92B-F03E90F61F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560" t="27932" r="10430" b="17946"/>
            <a:stretch/>
          </p:blipFill>
          <p:spPr>
            <a:xfrm>
              <a:off x="9835961" y="3410763"/>
              <a:ext cx="474603" cy="2563663"/>
            </a:xfrm>
            <a:prstGeom prst="rect">
              <a:avLst/>
            </a:prstGeom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2A5115E8-4734-2E4A-8CF3-8040EE9161F9}"/>
                </a:ext>
              </a:extLst>
            </p:cNvPr>
            <p:cNvSpPr txBox="1">
              <a:spLocks/>
            </p:cNvSpPr>
            <p:nvPr/>
          </p:nvSpPr>
          <p:spPr>
            <a:xfrm>
              <a:off x="10003797" y="1043224"/>
              <a:ext cx="1218561" cy="40560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Helvetica" pitchFamily="2" charset="0"/>
                </a:rPr>
                <a:t>Tissue</a:t>
              </a:r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42C2B88F-9557-6847-9760-80D272B327B6}"/>
                </a:ext>
              </a:extLst>
            </p:cNvPr>
            <p:cNvSpPr txBox="1">
              <a:spLocks/>
            </p:cNvSpPr>
            <p:nvPr/>
          </p:nvSpPr>
          <p:spPr>
            <a:xfrm>
              <a:off x="10310564" y="4530351"/>
              <a:ext cx="1218561" cy="40560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Helvetica" pitchFamily="2" charset="0"/>
                </a:rPr>
                <a:t>Z-score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497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6D91EC1-5AEA-6341-97FC-F16E982C3056}"/>
              </a:ext>
            </a:extLst>
          </p:cNvPr>
          <p:cNvGrpSpPr/>
          <p:nvPr/>
        </p:nvGrpSpPr>
        <p:grpSpPr>
          <a:xfrm>
            <a:off x="762083" y="1301193"/>
            <a:ext cx="10426380" cy="4991004"/>
            <a:chOff x="795978" y="1043224"/>
            <a:chExt cx="10426380" cy="499100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995C078-C5B5-5543-9774-A3821955C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62" r="15772"/>
            <a:stretch/>
          </p:blipFill>
          <p:spPr>
            <a:xfrm>
              <a:off x="795978" y="1213805"/>
              <a:ext cx="8589488" cy="482042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1B1944F-9190-1649-B2B1-BA82C656E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216" t="32102" b="35096"/>
            <a:stretch/>
          </p:blipFill>
          <p:spPr>
            <a:xfrm>
              <a:off x="9787897" y="1485089"/>
              <a:ext cx="1218560" cy="1853147"/>
            </a:xfrm>
            <a:prstGeom prst="rect">
              <a:avLst/>
            </a:prstGeom>
          </p:spPr>
        </p:pic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07459AC1-7140-124D-9CA4-79D6ED6BF578}"/>
                </a:ext>
              </a:extLst>
            </p:cNvPr>
            <p:cNvSpPr txBox="1">
              <a:spLocks/>
            </p:cNvSpPr>
            <p:nvPr/>
          </p:nvSpPr>
          <p:spPr>
            <a:xfrm>
              <a:off x="10003797" y="1043224"/>
              <a:ext cx="1218561" cy="40560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2000" dirty="0">
                  <a:latin typeface="Helvetica" pitchFamily="2" charset="0"/>
                </a:rPr>
                <a:t>Tissue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transcripts: top 200 elements by variance </a:t>
            </a:r>
            <a:endParaRPr lang="en-US" sz="4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185F5EB-B124-ED4F-AEB7-BDA188624D48}"/>
              </a:ext>
            </a:extLst>
          </p:cNvPr>
          <p:cNvSpPr/>
          <p:nvPr/>
        </p:nvSpPr>
        <p:spPr>
          <a:xfrm>
            <a:off x="5461175" y="2623382"/>
            <a:ext cx="1172955" cy="356300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FA99C-7559-BB4D-9575-DAE97EC21D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560" t="27932" r="10430" b="17946"/>
          <a:stretch/>
        </p:blipFill>
        <p:spPr>
          <a:xfrm>
            <a:off x="9802066" y="3668732"/>
            <a:ext cx="474603" cy="256366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979B4B-0EB5-9E41-8D87-BDBA40B03197}"/>
              </a:ext>
            </a:extLst>
          </p:cNvPr>
          <p:cNvSpPr txBox="1">
            <a:spLocks/>
          </p:cNvSpPr>
          <p:nvPr/>
        </p:nvSpPr>
        <p:spPr>
          <a:xfrm>
            <a:off x="10276669" y="4788320"/>
            <a:ext cx="1218561" cy="405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Helvetica" pitchFamily="2" charset="0"/>
              </a:rPr>
              <a:t>Z-score</a:t>
            </a:r>
          </a:p>
        </p:txBody>
      </p:sp>
    </p:spTree>
    <p:extLst>
      <p:ext uri="{BB962C8B-B14F-4D97-AF65-F5344CB8AC3E}">
        <p14:creationId xmlns:p14="http://schemas.microsoft.com/office/powerpoint/2010/main" val="3865240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transcripts: mTEC-HI vs -LO</a:t>
            </a:r>
            <a:endParaRPr lang="en-US" sz="4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BABC765-7025-8147-B05A-F4ACB3FC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7" y="1215142"/>
            <a:ext cx="11194926" cy="533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64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3B7E5A-99FC-894C-AFCB-ED94306CB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46" y="965998"/>
            <a:ext cx="10098425" cy="5680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transcripts: read distributions in mTEC-HI</a:t>
            </a:r>
            <a:endParaRPr lang="en-US" sz="4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D196D25-4990-C743-8B9B-79EED733FF1F}"/>
              </a:ext>
            </a:extLst>
          </p:cNvPr>
          <p:cNvSpPr txBox="1">
            <a:spLocks/>
          </p:cNvSpPr>
          <p:nvPr/>
        </p:nvSpPr>
        <p:spPr>
          <a:xfrm>
            <a:off x="116116" y="6148960"/>
            <a:ext cx="3569136" cy="1138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" pitchFamily="2" charset="0"/>
              </a:rPr>
              <a:t>Chi-square test p-value:</a:t>
            </a:r>
          </a:p>
          <a:p>
            <a:r>
              <a:rPr lang="en-US" sz="2000" dirty="0">
                <a:latin typeface="Helvetica" pitchFamily="2" charset="0"/>
              </a:rPr>
              <a:t>2.2x10</a:t>
            </a:r>
            <a:r>
              <a:rPr lang="en-US" sz="2000" baseline="30000" dirty="0">
                <a:latin typeface="Helvetica" pitchFamily="2" charset="0"/>
              </a:rPr>
              <a:t>-16</a:t>
            </a:r>
            <a:endParaRPr lang="en-US" sz="20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47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LTRs are preferentially translated over other retroelement classes</a:t>
            </a:r>
            <a:endParaRPr lang="en-US" sz="40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01D0D0F-BBF3-634B-8FBA-83EB36A0B2F3}"/>
              </a:ext>
            </a:extLst>
          </p:cNvPr>
          <p:cNvGrpSpPr/>
          <p:nvPr/>
        </p:nvGrpSpPr>
        <p:grpSpPr>
          <a:xfrm>
            <a:off x="3235284" y="1476377"/>
            <a:ext cx="5721432" cy="4621070"/>
            <a:chOff x="2881745" y="1530324"/>
            <a:chExt cx="6499377" cy="53213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EE67E9-9BBD-2246-8CA3-5560EBDCC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3602" y="1530324"/>
              <a:ext cx="6287520" cy="5321318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EC53A50-A908-4240-B10A-C59D5C36B73D}"/>
                </a:ext>
              </a:extLst>
            </p:cNvPr>
            <p:cNvSpPr/>
            <p:nvPr/>
          </p:nvSpPr>
          <p:spPr>
            <a:xfrm>
              <a:off x="2881745" y="1530324"/>
              <a:ext cx="775855" cy="658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1159877-5D60-454E-9331-4C9E1E7E1E7C}"/>
              </a:ext>
            </a:extLst>
          </p:cNvPr>
          <p:cNvSpPr/>
          <p:nvPr/>
        </p:nvSpPr>
        <p:spPr>
          <a:xfrm>
            <a:off x="0" y="6375582"/>
            <a:ext cx="12192000" cy="490711"/>
          </a:xfrm>
          <a:prstGeom prst="rect">
            <a:avLst/>
          </a:prstGeom>
          <a:solidFill>
            <a:srgbClr val="9DC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2D0B6-4C86-7A4A-BFBE-2AB548E76F9E}"/>
              </a:ext>
            </a:extLst>
          </p:cNvPr>
          <p:cNvSpPr txBox="1"/>
          <p:nvPr/>
        </p:nvSpPr>
        <p:spPr>
          <a:xfrm>
            <a:off x="6522477" y="6442502"/>
            <a:ext cx="55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Larouche </a:t>
            </a:r>
            <a:r>
              <a:rPr lang="en-US" i="1" dirty="0"/>
              <a:t>et al</a:t>
            </a:r>
            <a:r>
              <a:rPr lang="en-US" dirty="0"/>
              <a:t>, Genome Medicine (2020)</a:t>
            </a:r>
          </a:p>
        </p:txBody>
      </p:sp>
    </p:spTree>
    <p:extLst>
      <p:ext uri="{BB962C8B-B14F-4D97-AF65-F5344CB8AC3E}">
        <p14:creationId xmlns:p14="http://schemas.microsoft.com/office/powerpoint/2010/main" val="2026678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local: PCA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0FEAE0-A903-E143-AF41-5D6439AD4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90" b="18990"/>
          <a:stretch/>
        </p:blipFill>
        <p:spPr>
          <a:xfrm>
            <a:off x="1227808" y="1352053"/>
            <a:ext cx="9736384" cy="51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6773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local: top 1000 loci by variance </a:t>
            </a: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4DFC7F-8408-6E43-BD18-EAD279D97D8A}"/>
              </a:ext>
            </a:extLst>
          </p:cNvPr>
          <p:cNvGrpSpPr/>
          <p:nvPr/>
        </p:nvGrpSpPr>
        <p:grpSpPr>
          <a:xfrm>
            <a:off x="351311" y="1283242"/>
            <a:ext cx="11626605" cy="5324549"/>
            <a:chOff x="364177" y="1150651"/>
            <a:chExt cx="11626605" cy="53245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47BA284-15C3-3D47-A2A2-2C7DDAD163FB}"/>
                </a:ext>
              </a:extLst>
            </p:cNvPr>
            <p:cNvGrpSpPr/>
            <p:nvPr/>
          </p:nvGrpSpPr>
          <p:grpSpPr>
            <a:xfrm>
              <a:off x="10162944" y="1150651"/>
              <a:ext cx="1827838" cy="4012801"/>
              <a:chOff x="10175810" y="1067524"/>
              <a:chExt cx="1827838" cy="401280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17298CA-4F78-C24A-84A2-7EFC61167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216" t="32102" b="35096"/>
              <a:stretch/>
            </p:blipFill>
            <p:spPr>
              <a:xfrm>
                <a:off x="10175810" y="1481559"/>
                <a:ext cx="1218560" cy="1853147"/>
              </a:xfrm>
              <a:prstGeom prst="rect">
                <a:avLst/>
              </a:prstGeom>
            </p:spPr>
          </p:pic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2A5115E8-4734-2E4A-8CF3-8040EE9161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5251" y="1067524"/>
                <a:ext cx="1218561" cy="40560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>
                    <a:latin typeface="Helvetica" pitchFamily="2" charset="0"/>
                  </a:rPr>
                  <a:t>Tissue</a:t>
                </a: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42C2B88F-9557-6847-9760-80D272B327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85087" y="4674723"/>
                <a:ext cx="1218561" cy="40560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>
                    <a:latin typeface="Helvetica" pitchFamily="2" charset="0"/>
                  </a:rPr>
                  <a:t>Z-score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956357-3C58-4A41-9F0C-551165BE6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49" r="15529"/>
            <a:stretch/>
          </p:blipFill>
          <p:spPr>
            <a:xfrm>
              <a:off x="364177" y="1154511"/>
              <a:ext cx="9466871" cy="53206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C0039-2576-D648-995E-90D5E59C4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080" t="28579" r="10466" b="18086"/>
            <a:stretch/>
          </p:blipFill>
          <p:spPr>
            <a:xfrm>
              <a:off x="10162943" y="3481979"/>
              <a:ext cx="609279" cy="2978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8417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local: top 1000 loci by variance </a:t>
            </a: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4DFC7F-8408-6E43-BD18-EAD279D97D8A}"/>
              </a:ext>
            </a:extLst>
          </p:cNvPr>
          <p:cNvGrpSpPr/>
          <p:nvPr/>
        </p:nvGrpSpPr>
        <p:grpSpPr>
          <a:xfrm>
            <a:off x="351311" y="1283242"/>
            <a:ext cx="11626605" cy="5324549"/>
            <a:chOff x="364177" y="1150651"/>
            <a:chExt cx="11626605" cy="532454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47BA284-15C3-3D47-A2A2-2C7DDAD163FB}"/>
                </a:ext>
              </a:extLst>
            </p:cNvPr>
            <p:cNvGrpSpPr/>
            <p:nvPr/>
          </p:nvGrpSpPr>
          <p:grpSpPr>
            <a:xfrm>
              <a:off x="10162944" y="1150651"/>
              <a:ext cx="1827838" cy="4012801"/>
              <a:chOff x="10175810" y="1067524"/>
              <a:chExt cx="1827838" cy="401280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17298CA-4F78-C24A-84A2-7EFC61167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89216" t="32102" b="35096"/>
              <a:stretch/>
            </p:blipFill>
            <p:spPr>
              <a:xfrm>
                <a:off x="10175810" y="1481559"/>
                <a:ext cx="1218560" cy="1853147"/>
              </a:xfrm>
              <a:prstGeom prst="rect">
                <a:avLst/>
              </a:prstGeom>
            </p:spPr>
          </p:pic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2A5115E8-4734-2E4A-8CF3-8040EE9161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45251" y="1067524"/>
                <a:ext cx="1218561" cy="40560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>
                    <a:latin typeface="Helvetica" pitchFamily="2" charset="0"/>
                  </a:rPr>
                  <a:t>Tissue</a:t>
                </a:r>
              </a:p>
            </p:txBody>
          </p:sp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42C2B88F-9557-6847-9760-80D272B327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785087" y="4674723"/>
                <a:ext cx="1218561" cy="40560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US" sz="2000" dirty="0">
                    <a:latin typeface="Helvetica" pitchFamily="2" charset="0"/>
                  </a:rPr>
                  <a:t>Z-score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956357-3C58-4A41-9F0C-551165BE62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049" r="15529"/>
            <a:stretch/>
          </p:blipFill>
          <p:spPr>
            <a:xfrm>
              <a:off x="364177" y="1154511"/>
              <a:ext cx="9466871" cy="53206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2EC0039-2576-D648-995E-90D5E59C49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4080" t="28579" r="10466" b="18086"/>
            <a:stretch/>
          </p:blipFill>
          <p:spPr>
            <a:xfrm>
              <a:off x="10162943" y="3481979"/>
              <a:ext cx="609279" cy="2978934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5F8FBDF7-5433-9E46-96F7-B25496B56416}"/>
              </a:ext>
            </a:extLst>
          </p:cNvPr>
          <p:cNvSpPr/>
          <p:nvPr/>
        </p:nvSpPr>
        <p:spPr>
          <a:xfrm>
            <a:off x="5826251" y="5215469"/>
            <a:ext cx="3920999" cy="11871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89E406-C475-A542-97CD-D808E0CF2771}"/>
              </a:ext>
            </a:extLst>
          </p:cNvPr>
          <p:cNvSpPr/>
          <p:nvPr/>
        </p:nvSpPr>
        <p:spPr>
          <a:xfrm>
            <a:off x="5826251" y="6310442"/>
            <a:ext cx="3920999" cy="19276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30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15D069-F79C-1D46-B1B7-2CD8BAF8A144}"/>
              </a:ext>
            </a:extLst>
          </p:cNvPr>
          <p:cNvSpPr/>
          <p:nvPr/>
        </p:nvSpPr>
        <p:spPr>
          <a:xfrm>
            <a:off x="0" y="6375582"/>
            <a:ext cx="12192000" cy="490711"/>
          </a:xfrm>
          <a:prstGeom prst="rect">
            <a:avLst/>
          </a:prstGeom>
          <a:solidFill>
            <a:srgbClr val="9DC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Thymocytes (T-cells) recognize foreign antigens via their surface receptors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784E8D-08ED-C94C-A7D2-09C763050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91" t="31063" r="10383" b="8193"/>
          <a:stretch/>
        </p:blipFill>
        <p:spPr>
          <a:xfrm>
            <a:off x="6096000" y="1994516"/>
            <a:ext cx="5021943" cy="3611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7BAF7-47C3-7342-AB74-0B0C8AAA8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42" t="27899" r="10924" b="5661"/>
          <a:stretch/>
        </p:blipFill>
        <p:spPr>
          <a:xfrm>
            <a:off x="1016003" y="1994516"/>
            <a:ext cx="4591491" cy="36112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61ED04-3B3E-B645-BE0B-9E952600CF0C}"/>
              </a:ext>
            </a:extLst>
          </p:cNvPr>
          <p:cNvSpPr txBox="1"/>
          <p:nvPr/>
        </p:nvSpPr>
        <p:spPr>
          <a:xfrm>
            <a:off x="6522477" y="6447379"/>
            <a:ext cx="55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Immunobiology 9</a:t>
            </a:r>
            <a:r>
              <a:rPr lang="en-US" baseline="30000" dirty="0"/>
              <a:t>th</a:t>
            </a:r>
            <a:r>
              <a:rPr lang="en-US" dirty="0"/>
              <a:t> Edition, Garland Science (2017)</a:t>
            </a:r>
          </a:p>
        </p:txBody>
      </p:sp>
    </p:spTree>
    <p:extLst>
      <p:ext uri="{BB962C8B-B14F-4D97-AF65-F5344CB8AC3E}">
        <p14:creationId xmlns:p14="http://schemas.microsoft.com/office/powerpoint/2010/main" val="3186998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local: mTEC-HI vs -LO</a:t>
            </a:r>
            <a:endParaRPr lang="en-US"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A7DB4E-A00F-C049-85FE-5693CDD4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77" y="1080834"/>
            <a:ext cx="11476512" cy="547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34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local: read distributions in mTEC-HI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F06943-DC9E-6843-BE1A-0D043521D6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64"/>
          <a:stretch/>
        </p:blipFill>
        <p:spPr>
          <a:xfrm>
            <a:off x="1669271" y="965999"/>
            <a:ext cx="9840428" cy="518296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02B211-BA3E-3C4F-B8F8-32616113E75F}"/>
              </a:ext>
            </a:extLst>
          </p:cNvPr>
          <p:cNvSpPr txBox="1">
            <a:spLocks/>
          </p:cNvSpPr>
          <p:nvPr/>
        </p:nvSpPr>
        <p:spPr>
          <a:xfrm>
            <a:off x="116116" y="6148960"/>
            <a:ext cx="3569136" cy="1138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Helvetica" pitchFamily="2" charset="0"/>
              </a:rPr>
              <a:t>Chi-square test p-value:</a:t>
            </a:r>
          </a:p>
          <a:p>
            <a:r>
              <a:rPr lang="en-US" sz="2000" dirty="0">
                <a:latin typeface="Helvetica" pitchFamily="2" charset="0"/>
              </a:rPr>
              <a:t>0.93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3521F6-83A4-FF41-98BA-F2DD49519224}"/>
              </a:ext>
            </a:extLst>
          </p:cNvPr>
          <p:cNvSpPr txBox="1">
            <a:spLocks/>
          </p:cNvSpPr>
          <p:nvPr/>
        </p:nvSpPr>
        <p:spPr>
          <a:xfrm>
            <a:off x="5216892" y="6201907"/>
            <a:ext cx="1883899" cy="4056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latin typeface="Helvetica" pitchFamily="2" charset="0"/>
              </a:rPr>
              <a:t>Locus subset</a:t>
            </a:r>
          </a:p>
        </p:txBody>
      </p:sp>
    </p:spTree>
    <p:extLst>
      <p:ext uri="{BB962C8B-B14F-4D97-AF65-F5344CB8AC3E}">
        <p14:creationId xmlns:p14="http://schemas.microsoft.com/office/powerpoint/2010/main" val="1145594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transcripts and local compared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73A2DC-4D59-4147-B6D7-EAF41F8207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7" t="16314" r="19281" b="24236"/>
          <a:stretch/>
        </p:blipFill>
        <p:spPr>
          <a:xfrm>
            <a:off x="2818721" y="1483638"/>
            <a:ext cx="6541691" cy="465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38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TE transcripts and local compared</a:t>
            </a:r>
            <a:endParaRPr lang="en-US" sz="40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9A26A88-103A-0344-A7BC-D4249577461D}"/>
              </a:ext>
            </a:extLst>
          </p:cNvPr>
          <p:cNvGrpSpPr/>
          <p:nvPr/>
        </p:nvGrpSpPr>
        <p:grpSpPr>
          <a:xfrm>
            <a:off x="674764" y="1096627"/>
            <a:ext cx="10777155" cy="5654100"/>
            <a:chOff x="674764" y="1096627"/>
            <a:chExt cx="10777155" cy="56541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DD613C-2C2B-D342-8B0A-8F5452415D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6526"/>
            <a:stretch/>
          </p:blipFill>
          <p:spPr>
            <a:xfrm>
              <a:off x="740080" y="1096627"/>
              <a:ext cx="10711839" cy="41063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62768D9-DCC1-AF4C-92E1-8491622D7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499"/>
            <a:stretch/>
          </p:blipFill>
          <p:spPr>
            <a:xfrm>
              <a:off x="674764" y="5269614"/>
              <a:ext cx="10711839" cy="1481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4491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Summary and future questions</a:t>
            </a:r>
            <a:endParaRPr lang="en-US" sz="40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D1620D5-E977-EC42-8174-202AA54ECB9F}"/>
              </a:ext>
            </a:extLst>
          </p:cNvPr>
          <p:cNvSpPr txBox="1">
            <a:spLocks/>
          </p:cNvSpPr>
          <p:nvPr/>
        </p:nvSpPr>
        <p:spPr>
          <a:xfrm>
            <a:off x="364177" y="1322948"/>
            <a:ext cx="11463646" cy="512880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mTEC-HI and mTEC-LO cells exhibit overall similar expression of transposable elements, but specific TEs may be differentially regulated during mTEC maturation.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What is the mechanism by which widespread TE expression in mTECs is induced?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Do mTECs express small RNAs mapping to TEs that might serve to restrict their integration?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To what extent are expressed TEs translated in mTECs to generate MHC-displayed antigens?</a:t>
            </a:r>
          </a:p>
          <a:p>
            <a:endParaRPr lang="en-US" sz="28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Helvetica" pitchFamily="2" charset="0"/>
              </a:rPr>
              <a:t>To what extent is expression of TEs necessary to establish self-tolerance?</a:t>
            </a:r>
          </a:p>
        </p:txBody>
      </p:sp>
    </p:spTree>
    <p:extLst>
      <p:ext uri="{BB962C8B-B14F-4D97-AF65-F5344CB8AC3E}">
        <p14:creationId xmlns:p14="http://schemas.microsoft.com/office/powerpoint/2010/main" val="72630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T-cell receptors are generated by random genetic recombination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61ED04-3B3E-B645-BE0B-9E952600CF0C}"/>
              </a:ext>
            </a:extLst>
          </p:cNvPr>
          <p:cNvSpPr txBox="1"/>
          <p:nvPr/>
        </p:nvSpPr>
        <p:spPr>
          <a:xfrm>
            <a:off x="6522477" y="6402775"/>
            <a:ext cx="55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Immunobiology 9</a:t>
            </a:r>
            <a:r>
              <a:rPr lang="en-US" baseline="30000" dirty="0"/>
              <a:t>th</a:t>
            </a:r>
            <a:r>
              <a:rPr lang="en-US" dirty="0"/>
              <a:t> Edition, Garland Science (2017)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542C4-12A3-0349-BC10-2C147FA6E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860" y="1850947"/>
            <a:ext cx="5254908" cy="42212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7F4941-C15E-564E-BADC-9634E6F03424}"/>
              </a:ext>
            </a:extLst>
          </p:cNvPr>
          <p:cNvSpPr txBox="1"/>
          <p:nvPr/>
        </p:nvSpPr>
        <p:spPr>
          <a:xfrm>
            <a:off x="7851381" y="3429000"/>
            <a:ext cx="29300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Total diversity: ~10</a:t>
            </a:r>
            <a:r>
              <a:rPr lang="en-US" sz="2800" baseline="30000" dirty="0"/>
              <a:t>18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73F528-6CDA-1F43-8B24-D1BE1E0AB2BC}"/>
              </a:ext>
            </a:extLst>
          </p:cNvPr>
          <p:cNvSpPr/>
          <p:nvPr/>
        </p:nvSpPr>
        <p:spPr>
          <a:xfrm>
            <a:off x="0" y="6364431"/>
            <a:ext cx="12192000" cy="490711"/>
          </a:xfrm>
          <a:prstGeom prst="rect">
            <a:avLst/>
          </a:prstGeom>
          <a:solidFill>
            <a:srgbClr val="9DC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7AA7F5-EB8B-F04B-938F-AB43DAAE64C5}"/>
              </a:ext>
            </a:extLst>
          </p:cNvPr>
          <p:cNvSpPr txBox="1"/>
          <p:nvPr/>
        </p:nvSpPr>
        <p:spPr>
          <a:xfrm>
            <a:off x="6522477" y="6436228"/>
            <a:ext cx="55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Immunobiology 9</a:t>
            </a:r>
            <a:r>
              <a:rPr lang="en-US" baseline="30000" dirty="0"/>
              <a:t>th</a:t>
            </a:r>
            <a:r>
              <a:rPr lang="en-US" dirty="0"/>
              <a:t> Edition, Garland Science (2017)</a:t>
            </a:r>
          </a:p>
        </p:txBody>
      </p:sp>
    </p:spTree>
    <p:extLst>
      <p:ext uri="{BB962C8B-B14F-4D97-AF65-F5344CB8AC3E}">
        <p14:creationId xmlns:p14="http://schemas.microsoft.com/office/powerpoint/2010/main" val="284884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74F2DF-0977-894A-A0CE-B3119CA9A295}"/>
              </a:ext>
            </a:extLst>
          </p:cNvPr>
          <p:cNvSpPr/>
          <p:nvPr/>
        </p:nvSpPr>
        <p:spPr>
          <a:xfrm>
            <a:off x="0" y="6375582"/>
            <a:ext cx="12192000" cy="490711"/>
          </a:xfrm>
          <a:prstGeom prst="rect">
            <a:avLst/>
          </a:prstGeom>
          <a:solidFill>
            <a:srgbClr val="9DC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T-cells are subject to negative and positive selection in the thymus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69DF36-B57E-554D-9C7A-58C61ABDA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62" y="2384182"/>
            <a:ext cx="6546412" cy="2912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97244A-9492-AA4A-9DBF-E2ED1C553767}"/>
              </a:ext>
            </a:extLst>
          </p:cNvPr>
          <p:cNvSpPr txBox="1"/>
          <p:nvPr/>
        </p:nvSpPr>
        <p:spPr>
          <a:xfrm>
            <a:off x="6522477" y="6428214"/>
            <a:ext cx="55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Klein </a:t>
            </a:r>
            <a:r>
              <a:rPr lang="en-US" i="1" dirty="0"/>
              <a:t>et al</a:t>
            </a:r>
            <a:r>
              <a:rPr lang="en-US" dirty="0"/>
              <a:t>, Nature Reviews Immunology (2014)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E11C3-BE90-8A4C-86B3-67BC1E3E7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9" t="9940" r="46466" b="1"/>
          <a:stretch/>
        </p:blipFill>
        <p:spPr>
          <a:xfrm>
            <a:off x="833836" y="1628780"/>
            <a:ext cx="3495277" cy="4422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BD6E1E-D650-C84F-9A7E-33A387EBA0FE}"/>
              </a:ext>
            </a:extLst>
          </p:cNvPr>
          <p:cNvSpPr txBox="1"/>
          <p:nvPr/>
        </p:nvSpPr>
        <p:spPr>
          <a:xfrm>
            <a:off x="81645" y="6427497"/>
            <a:ext cx="840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</a:t>
            </a:r>
            <a:r>
              <a:rPr lang="en-US" dirty="0"/>
              <a:t>: tissue-restricted antigen</a:t>
            </a:r>
          </a:p>
        </p:txBody>
      </p:sp>
    </p:spTree>
    <p:extLst>
      <p:ext uri="{BB962C8B-B14F-4D97-AF65-F5344CB8AC3E}">
        <p14:creationId xmlns:p14="http://schemas.microsoft.com/office/powerpoint/2010/main" val="158439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Promiscuous gene expression in medullary thymic epithelial cells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271385-28EB-3545-995F-1DAF5FA48588}"/>
              </a:ext>
            </a:extLst>
          </p:cNvPr>
          <p:cNvSpPr/>
          <p:nvPr/>
        </p:nvSpPr>
        <p:spPr>
          <a:xfrm>
            <a:off x="0" y="6375582"/>
            <a:ext cx="12192000" cy="490711"/>
          </a:xfrm>
          <a:prstGeom prst="rect">
            <a:avLst/>
          </a:prstGeom>
          <a:solidFill>
            <a:srgbClr val="9DC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017098-C959-4944-80E6-3D03E20A86D0}"/>
              </a:ext>
            </a:extLst>
          </p:cNvPr>
          <p:cNvSpPr txBox="1"/>
          <p:nvPr/>
        </p:nvSpPr>
        <p:spPr>
          <a:xfrm>
            <a:off x="6522477" y="6439365"/>
            <a:ext cx="55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Takaba </a:t>
            </a:r>
            <a:r>
              <a:rPr lang="en-US" i="1" dirty="0"/>
              <a:t>et al</a:t>
            </a:r>
            <a:r>
              <a:rPr lang="en-US" dirty="0"/>
              <a:t>, Cell (2015)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534738-7571-0240-A81E-0F2F0905A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" t="4884" r="4806" b="32768"/>
          <a:stretch/>
        </p:blipFill>
        <p:spPr>
          <a:xfrm>
            <a:off x="2975991" y="1681412"/>
            <a:ext cx="6240018" cy="429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8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Widespread transposable element expression in human mTECs</a:t>
            </a:r>
            <a:endParaRPr lang="en-US" sz="4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715DED-C72C-2949-BFC4-1EBBCFC632FB}"/>
              </a:ext>
            </a:extLst>
          </p:cNvPr>
          <p:cNvSpPr/>
          <p:nvPr/>
        </p:nvSpPr>
        <p:spPr>
          <a:xfrm>
            <a:off x="0" y="6375582"/>
            <a:ext cx="12192000" cy="490711"/>
          </a:xfrm>
          <a:prstGeom prst="rect">
            <a:avLst/>
          </a:prstGeom>
          <a:solidFill>
            <a:srgbClr val="9DC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402DD7-695B-6D4D-9FD9-B1D2F53C203A}"/>
              </a:ext>
            </a:extLst>
          </p:cNvPr>
          <p:cNvSpPr txBox="1"/>
          <p:nvPr/>
        </p:nvSpPr>
        <p:spPr>
          <a:xfrm>
            <a:off x="6522477" y="6442502"/>
            <a:ext cx="55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Larouche </a:t>
            </a:r>
            <a:r>
              <a:rPr lang="en-US" i="1" dirty="0"/>
              <a:t>et al</a:t>
            </a:r>
            <a:r>
              <a:rPr lang="en-US" dirty="0"/>
              <a:t>, Genome Medicine (2020)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F3E97A-591F-3247-983D-09D651D1B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56" y="1527421"/>
            <a:ext cx="3995057" cy="429468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425D263-881D-D44C-A419-BEDB5EAFAE69}"/>
              </a:ext>
            </a:extLst>
          </p:cNvPr>
          <p:cNvGrpSpPr/>
          <p:nvPr/>
        </p:nvGrpSpPr>
        <p:grpSpPr>
          <a:xfrm>
            <a:off x="790653" y="1310439"/>
            <a:ext cx="5731824" cy="4888574"/>
            <a:chOff x="695115" y="1507088"/>
            <a:chExt cx="5499705" cy="457606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F2CF28-8C0C-7446-99C0-B5F5BA2F3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337" b="3073"/>
            <a:stretch/>
          </p:blipFill>
          <p:spPr>
            <a:xfrm>
              <a:off x="695115" y="1683973"/>
              <a:ext cx="5499705" cy="439918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74DEF77-407D-A045-B8FC-6250E2FA24EB}"/>
                </a:ext>
              </a:extLst>
            </p:cNvPr>
            <p:cNvSpPr/>
            <p:nvPr/>
          </p:nvSpPr>
          <p:spPr>
            <a:xfrm>
              <a:off x="1405786" y="1507088"/>
              <a:ext cx="3839619" cy="295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67EE36-182D-6F43-9D56-E3475572272E}"/>
                </a:ext>
              </a:extLst>
            </p:cNvPr>
            <p:cNvSpPr/>
            <p:nvPr/>
          </p:nvSpPr>
          <p:spPr>
            <a:xfrm>
              <a:off x="1072477" y="1573126"/>
              <a:ext cx="353077" cy="2959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A161DCC-209B-FB4D-A44B-A7FD9E755C57}"/>
              </a:ext>
            </a:extLst>
          </p:cNvPr>
          <p:cNvSpPr txBox="1"/>
          <p:nvPr/>
        </p:nvSpPr>
        <p:spPr>
          <a:xfrm>
            <a:off x="81645" y="6427497"/>
            <a:ext cx="840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mTEC</a:t>
            </a:r>
            <a:r>
              <a:rPr lang="en-US" dirty="0"/>
              <a:t>: medullary thymic epithelial cell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EB680E-77E6-2C49-A1FE-4E0385942CCA}"/>
              </a:ext>
            </a:extLst>
          </p:cNvPr>
          <p:cNvSpPr/>
          <p:nvPr/>
        </p:nvSpPr>
        <p:spPr>
          <a:xfrm>
            <a:off x="1360650" y="1478010"/>
            <a:ext cx="215579" cy="3161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1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25D79C-4AD7-2740-8BD2-6C456FDA68F9}"/>
              </a:ext>
            </a:extLst>
          </p:cNvPr>
          <p:cNvSpPr/>
          <p:nvPr/>
        </p:nvSpPr>
        <p:spPr>
          <a:xfrm>
            <a:off x="0" y="6364431"/>
            <a:ext cx="12192000" cy="490711"/>
          </a:xfrm>
          <a:prstGeom prst="rect">
            <a:avLst/>
          </a:prstGeom>
          <a:solidFill>
            <a:srgbClr val="9DC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Balancing tolerance and reactivity to retroelements</a:t>
            </a:r>
            <a:endParaRPr lang="en-US" sz="4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C939E7-CDFC-C547-A3EC-1F35CF728AEF}"/>
              </a:ext>
            </a:extLst>
          </p:cNvPr>
          <p:cNvSpPr txBox="1"/>
          <p:nvPr/>
        </p:nvSpPr>
        <p:spPr>
          <a:xfrm>
            <a:off x="7127811" y="6431605"/>
            <a:ext cx="55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Kassotis</a:t>
            </a:r>
            <a:r>
              <a:rPr lang="en-US" dirty="0"/>
              <a:t> &amp; </a:t>
            </a:r>
            <a:r>
              <a:rPr lang="en-US" dirty="0" err="1"/>
              <a:t>Stoye</a:t>
            </a:r>
            <a:r>
              <a:rPr lang="en-US" dirty="0"/>
              <a:t>, </a:t>
            </a:r>
            <a:r>
              <a:rPr lang="en-US" i="1" dirty="0"/>
              <a:t>Nature Reviews Immunology </a:t>
            </a:r>
            <a:r>
              <a:rPr lang="en-US" dirty="0"/>
              <a:t>2016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889F7A-63B8-0949-B6C2-5C1E077567DE}"/>
              </a:ext>
            </a:extLst>
          </p:cNvPr>
          <p:cNvGrpSpPr/>
          <p:nvPr/>
        </p:nvGrpSpPr>
        <p:grpSpPr>
          <a:xfrm>
            <a:off x="1841488" y="1991948"/>
            <a:ext cx="8658312" cy="3575203"/>
            <a:chOff x="1766844" y="2085255"/>
            <a:chExt cx="8658312" cy="357520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2054EE-1E18-9649-9A65-C1BFDC267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5" t="2405" r="2913" b="4070"/>
            <a:stretch/>
          </p:blipFill>
          <p:spPr>
            <a:xfrm>
              <a:off x="1766844" y="2085255"/>
              <a:ext cx="4062167" cy="35752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25A826-8298-5748-96DF-A03F5D55E5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67" t="2257" r="2005" b="1912"/>
            <a:stretch/>
          </p:blipFill>
          <p:spPr>
            <a:xfrm>
              <a:off x="6244045" y="2085255"/>
              <a:ext cx="4181111" cy="35752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681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8AF16D0-EF5A-C44A-B0F0-0FE1C9F25D55}"/>
              </a:ext>
            </a:extLst>
          </p:cNvPr>
          <p:cNvSpPr/>
          <p:nvPr/>
        </p:nvSpPr>
        <p:spPr>
          <a:xfrm>
            <a:off x="0" y="6375582"/>
            <a:ext cx="12192000" cy="490711"/>
          </a:xfrm>
          <a:prstGeom prst="rect">
            <a:avLst/>
          </a:prstGeom>
          <a:solidFill>
            <a:srgbClr val="9DCA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Is TE expression altered during mTEC maturation?</a:t>
            </a:r>
            <a:endParaRPr lang="en-US" sz="4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1E81F3-E6AD-8944-B5FF-1F0216138A46}"/>
              </a:ext>
            </a:extLst>
          </p:cNvPr>
          <p:cNvGrpSpPr>
            <a:grpSpLocks noChangeAspect="1"/>
          </p:cNvGrpSpPr>
          <p:nvPr/>
        </p:nvGrpSpPr>
        <p:grpSpPr>
          <a:xfrm>
            <a:off x="1580033" y="1789481"/>
            <a:ext cx="7592206" cy="4006055"/>
            <a:chOff x="777788" y="2179640"/>
            <a:chExt cx="5744689" cy="30312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FF1A0D-AE25-4442-9AA9-B922E6EF33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120" r="22839" b="42239"/>
            <a:stretch/>
          </p:blipFill>
          <p:spPr>
            <a:xfrm>
              <a:off x="777788" y="2179640"/>
              <a:ext cx="5744689" cy="249872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82BDA65-2757-CC40-A1BB-33BA06401B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387" r="22839"/>
            <a:stretch/>
          </p:blipFill>
          <p:spPr>
            <a:xfrm>
              <a:off x="777788" y="4716460"/>
              <a:ext cx="5744689" cy="49438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91BD5AD-F8E6-1142-BC45-8266F99F3E1E}"/>
              </a:ext>
            </a:extLst>
          </p:cNvPr>
          <p:cNvSpPr txBox="1"/>
          <p:nvPr/>
        </p:nvSpPr>
        <p:spPr>
          <a:xfrm>
            <a:off x="7938527" y="6444285"/>
            <a:ext cx="55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Michel </a:t>
            </a:r>
            <a:r>
              <a:rPr lang="en-US" i="1" dirty="0"/>
              <a:t>et al</a:t>
            </a:r>
            <a:r>
              <a:rPr lang="en-US" dirty="0"/>
              <a:t>,  Journal of Immunology (2017)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6C83B-F2BF-A74A-8C5F-961C4085F14D}"/>
              </a:ext>
            </a:extLst>
          </p:cNvPr>
          <p:cNvSpPr txBox="1"/>
          <p:nvPr/>
        </p:nvSpPr>
        <p:spPr>
          <a:xfrm>
            <a:off x="81645" y="6438648"/>
            <a:ext cx="8405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</a:t>
            </a:r>
            <a:r>
              <a:rPr lang="en-US" dirty="0"/>
              <a:t>: transposable element; </a:t>
            </a:r>
            <a:r>
              <a:rPr lang="en-US" b="1" dirty="0"/>
              <a:t>mTEC</a:t>
            </a:r>
            <a:r>
              <a:rPr lang="en-US" dirty="0"/>
              <a:t>: medullary thymic epithelial cell</a:t>
            </a:r>
          </a:p>
        </p:txBody>
      </p:sp>
    </p:spTree>
    <p:extLst>
      <p:ext uri="{BB962C8B-B14F-4D97-AF65-F5344CB8AC3E}">
        <p14:creationId xmlns:p14="http://schemas.microsoft.com/office/powerpoint/2010/main" val="398110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69FD-90F8-7043-BC59-A180BACB5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11" y="303217"/>
            <a:ext cx="11476512" cy="1325563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latin typeface="Helvetica" pitchFamily="2" charset="0"/>
                <a:ea typeface="Verdana" panose="020B0604030504040204" pitchFamily="34" charset="0"/>
                <a:cs typeface="Verdana" panose="020B0604030504040204" pitchFamily="34" charset="0"/>
              </a:rPr>
              <a:t>Is TE expression altered during mTEC maturation?</a:t>
            </a:r>
            <a:endParaRPr lang="en-US" sz="4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BED2AA-E1EF-6045-A437-E131E4769F0A}"/>
              </a:ext>
            </a:extLst>
          </p:cNvPr>
          <p:cNvGrpSpPr/>
          <p:nvPr/>
        </p:nvGrpSpPr>
        <p:grpSpPr>
          <a:xfrm>
            <a:off x="0" y="6375582"/>
            <a:ext cx="12192000" cy="490711"/>
            <a:chOff x="0" y="6364431"/>
            <a:chExt cx="12192000" cy="49071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A55649-1871-2546-A5E4-ABD4B3932F26}"/>
                </a:ext>
              </a:extLst>
            </p:cNvPr>
            <p:cNvSpPr/>
            <p:nvPr/>
          </p:nvSpPr>
          <p:spPr>
            <a:xfrm>
              <a:off x="0" y="6364431"/>
              <a:ext cx="12192000" cy="490711"/>
            </a:xfrm>
            <a:prstGeom prst="rect">
              <a:avLst/>
            </a:prstGeom>
            <a:solidFill>
              <a:srgbClr val="9DC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5951D7-AAE2-AA42-B2B7-06A2A0661240}"/>
                </a:ext>
              </a:extLst>
            </p:cNvPr>
            <p:cNvSpPr txBox="1"/>
            <p:nvPr/>
          </p:nvSpPr>
          <p:spPr>
            <a:xfrm>
              <a:off x="7938527" y="6421983"/>
              <a:ext cx="4158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 err="1"/>
                <a:t>BioRender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E46336-13BD-D34F-BA41-DE96F3B58E44}"/>
                </a:ext>
              </a:extLst>
            </p:cNvPr>
            <p:cNvSpPr txBox="1"/>
            <p:nvPr/>
          </p:nvSpPr>
          <p:spPr>
            <a:xfrm>
              <a:off x="81645" y="6427497"/>
              <a:ext cx="8405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TE</a:t>
              </a:r>
              <a:r>
                <a:rPr lang="en-US" dirty="0"/>
                <a:t>: transposable element; </a:t>
              </a:r>
              <a:r>
                <a:rPr lang="en-US" b="1" dirty="0"/>
                <a:t>mTEC</a:t>
              </a:r>
              <a:r>
                <a:rPr lang="en-US" dirty="0"/>
                <a:t>: medullary thymic epithelial cell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D309BE90-C1D9-124F-9DBC-F0FBBCD1E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86" y="1400137"/>
            <a:ext cx="11248703" cy="488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15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9516</TotalTime>
  <Words>919</Words>
  <Application>Microsoft Macintosh PowerPoint</Application>
  <PresentationFormat>Widescreen</PresentationFormat>
  <Paragraphs>102</Paragraphs>
  <Slides>24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Helvetica</vt:lpstr>
      <vt:lpstr>Office Theme</vt:lpstr>
      <vt:lpstr>Transposable element expression in the human thymus</vt:lpstr>
      <vt:lpstr>Thymocytes (T-cells) recognize foreign antigens via their surface receptors</vt:lpstr>
      <vt:lpstr>T-cell receptors are generated by random genetic recombination</vt:lpstr>
      <vt:lpstr>T-cells are subject to negative and positive selection in the thymus</vt:lpstr>
      <vt:lpstr>Promiscuous gene expression in medullary thymic epithelial cells</vt:lpstr>
      <vt:lpstr>Widespread transposable element expression in human mTECs</vt:lpstr>
      <vt:lpstr>Balancing tolerance and reactivity to retroelements</vt:lpstr>
      <vt:lpstr>Is TE expression altered during mTEC maturation?</vt:lpstr>
      <vt:lpstr>Is TE expression altered during mTEC maturation?</vt:lpstr>
      <vt:lpstr>Overall TE abundance across tissues</vt:lpstr>
      <vt:lpstr>TE transcripts: PCA</vt:lpstr>
      <vt:lpstr>TE transcripts: top 200 elements by variance </vt:lpstr>
      <vt:lpstr>TE transcripts: top 200 elements by variance </vt:lpstr>
      <vt:lpstr>TE transcripts: mTEC-HI vs -LO</vt:lpstr>
      <vt:lpstr>TE transcripts: read distributions in mTEC-HI</vt:lpstr>
      <vt:lpstr>LTRs are preferentially translated over other retroelement classes</vt:lpstr>
      <vt:lpstr>TE local: PCA</vt:lpstr>
      <vt:lpstr>TE local: top 1000 loci by variance </vt:lpstr>
      <vt:lpstr>TE local: top 1000 loci by variance </vt:lpstr>
      <vt:lpstr>TE local: mTEC-HI vs -LO</vt:lpstr>
      <vt:lpstr>TE local: read distributions in mTEC-HI</vt:lpstr>
      <vt:lpstr>TE transcripts and local compared</vt:lpstr>
      <vt:lpstr>TE transcripts and local compared</vt:lpstr>
      <vt:lpstr>Summary and future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RNAi machinery in tRNA-fragment mediated silencing of endogenous retroviruses</dc:title>
  <dc:creator>Matthew W. Peacey</dc:creator>
  <cp:lastModifiedBy>Matthew W. Peacey</cp:lastModifiedBy>
  <cp:revision>202</cp:revision>
  <dcterms:created xsi:type="dcterms:W3CDTF">2021-02-12T18:15:18Z</dcterms:created>
  <dcterms:modified xsi:type="dcterms:W3CDTF">2021-04-06T20:27:45Z</dcterms:modified>
</cp:coreProperties>
</file>